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80" t="0" r="-6580" b="0"/>
            </a:stretch>
          </a:blipFill>
        </p:spPr>
      </p:sp>
      <p:sp>
        <p:nvSpPr>
          <p:cNvPr name="TextBox 3" id="3"/>
          <p:cNvSpPr txBox="true"/>
          <p:nvPr/>
        </p:nvSpPr>
        <p:spPr>
          <a:xfrm rot="0">
            <a:off x="366656" y="1540233"/>
            <a:ext cx="17104313" cy="6175629"/>
          </a:xfrm>
          <a:prstGeom prst="rect">
            <a:avLst/>
          </a:prstGeom>
        </p:spPr>
        <p:txBody>
          <a:bodyPr anchor="t" rtlCol="false" tIns="0" lIns="0" bIns="0" rIns="0">
            <a:spAutoFit/>
          </a:bodyPr>
          <a:lstStyle/>
          <a:p>
            <a:pPr>
              <a:lnSpc>
                <a:spcPts val="16128"/>
              </a:lnSpc>
            </a:pPr>
            <a:r>
              <a:rPr lang="en-US" sz="14400">
                <a:solidFill>
                  <a:srgbClr val="FFFFFF"/>
                </a:solidFill>
                <a:latin typeface="Montserrat Semi-Bold"/>
              </a:rPr>
              <a:t>ECODATION DATA SCIENTIST INTERN PROJECT</a:t>
            </a:r>
          </a:p>
        </p:txBody>
      </p:sp>
      <p:sp>
        <p:nvSpPr>
          <p:cNvPr name="TextBox 4" id="4"/>
          <p:cNvSpPr txBox="true"/>
          <p:nvPr/>
        </p:nvSpPr>
        <p:spPr>
          <a:xfrm rot="0">
            <a:off x="1067448" y="8456926"/>
            <a:ext cx="15236427" cy="450399"/>
          </a:xfrm>
          <a:prstGeom prst="rect">
            <a:avLst/>
          </a:prstGeom>
        </p:spPr>
        <p:txBody>
          <a:bodyPr anchor="t" rtlCol="false" tIns="0" lIns="0" bIns="0" rIns="0">
            <a:spAutoFit/>
          </a:bodyPr>
          <a:lstStyle/>
          <a:p>
            <a:pPr algn="ctr">
              <a:lnSpc>
                <a:spcPts val="3450"/>
              </a:lnSpc>
              <a:spcBef>
                <a:spcPct val="0"/>
              </a:spcBef>
            </a:pPr>
            <a:r>
              <a:rPr lang="en-US" sz="3080">
                <a:solidFill>
                  <a:srgbClr val="FFFFFF"/>
                </a:solidFill>
                <a:latin typeface="Montserrat Semi-Bold Italics"/>
              </a:rPr>
              <a:t>HASAN ABDULKERİM ÇAM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21111" r="0" b="-21111"/>
            </a:stretch>
          </a:blipFill>
        </p:spPr>
      </p:sp>
      <p:sp>
        <p:nvSpPr>
          <p:cNvPr name="Freeform 3" id="3"/>
          <p:cNvSpPr/>
          <p:nvPr/>
        </p:nvSpPr>
        <p:spPr>
          <a:xfrm flipH="false" flipV="false" rot="0">
            <a:off x="169151" y="169271"/>
            <a:ext cx="5417920" cy="8273787"/>
          </a:xfrm>
          <a:custGeom>
            <a:avLst/>
            <a:gdLst/>
            <a:ahLst/>
            <a:cxnLst/>
            <a:rect r="r" b="b" t="t" l="l"/>
            <a:pathLst>
              <a:path h="8273787" w="5417920">
                <a:moveTo>
                  <a:pt x="0" y="0"/>
                </a:moveTo>
                <a:lnTo>
                  <a:pt x="5417920" y="0"/>
                </a:lnTo>
                <a:lnTo>
                  <a:pt x="5417920" y="8273787"/>
                </a:lnTo>
                <a:lnTo>
                  <a:pt x="0" y="8273787"/>
                </a:lnTo>
                <a:lnTo>
                  <a:pt x="0" y="0"/>
                </a:lnTo>
                <a:close/>
              </a:path>
            </a:pathLst>
          </a:custGeom>
          <a:blipFill>
            <a:blip r:embed="rId3"/>
            <a:stretch>
              <a:fillRect l="0" t="0" r="0" b="0"/>
            </a:stretch>
          </a:blipFill>
        </p:spPr>
      </p:sp>
      <p:sp>
        <p:nvSpPr>
          <p:cNvPr name="Freeform 4" id="4"/>
          <p:cNvSpPr/>
          <p:nvPr/>
        </p:nvSpPr>
        <p:spPr>
          <a:xfrm flipH="false" flipV="false" rot="0">
            <a:off x="5587071" y="169271"/>
            <a:ext cx="5448880" cy="8273787"/>
          </a:xfrm>
          <a:custGeom>
            <a:avLst/>
            <a:gdLst/>
            <a:ahLst/>
            <a:cxnLst/>
            <a:rect r="r" b="b" t="t" l="l"/>
            <a:pathLst>
              <a:path h="8273787" w="5448880">
                <a:moveTo>
                  <a:pt x="0" y="0"/>
                </a:moveTo>
                <a:lnTo>
                  <a:pt x="5448880" y="0"/>
                </a:lnTo>
                <a:lnTo>
                  <a:pt x="5448880" y="8273787"/>
                </a:lnTo>
                <a:lnTo>
                  <a:pt x="0" y="8273787"/>
                </a:lnTo>
                <a:lnTo>
                  <a:pt x="0" y="0"/>
                </a:lnTo>
                <a:close/>
              </a:path>
            </a:pathLst>
          </a:custGeom>
          <a:blipFill>
            <a:blip r:embed="rId4"/>
            <a:stretch>
              <a:fillRect l="0" t="0" r="0" b="0"/>
            </a:stretch>
          </a:blipFill>
        </p:spPr>
      </p:sp>
      <p:sp>
        <p:nvSpPr>
          <p:cNvPr name="TextBox 5" id="5"/>
          <p:cNvSpPr txBox="true"/>
          <p:nvPr/>
        </p:nvSpPr>
        <p:spPr>
          <a:xfrm rot="0">
            <a:off x="11035951" y="538583"/>
            <a:ext cx="7055833" cy="6115445"/>
          </a:xfrm>
          <a:prstGeom prst="rect">
            <a:avLst/>
          </a:prstGeom>
        </p:spPr>
        <p:txBody>
          <a:bodyPr anchor="t" rtlCol="false" tIns="0" lIns="0" bIns="0" rIns="0">
            <a:spAutoFit/>
          </a:bodyPr>
          <a:lstStyle/>
          <a:p>
            <a:pPr algn="ctr">
              <a:lnSpc>
                <a:spcPts val="3116"/>
              </a:lnSpc>
            </a:pPr>
            <a:r>
              <a:rPr lang="en-US" sz="2782">
                <a:solidFill>
                  <a:srgbClr val="000000"/>
                </a:solidFill>
                <a:latin typeface="Times New Roman Bold"/>
              </a:rPr>
              <a:t>%99 quantile değerinden küçük olan "MINIMUM_PAYMENTS" sütunundaki verileri seçer ve yeni bir DataFrame olan cdf içine kopyalar. cdf DataFrame'i, "MINIMUM_PAYMENTS" sütunundaki yüksek değerleri temizlemiş bir alt küme içerecektir. Aynı işlem "PAYMENTS" içinde uygulanır Veri analizi veya modelleme sırasında yüksek değerlerin istenmeyen etkilerini azaltmak amacıyla yapılır.</a:t>
            </a:r>
          </a:p>
          <a:p>
            <a:pPr algn="ctr">
              <a:lnSpc>
                <a:spcPts val="2777"/>
              </a:lnSpc>
            </a:pPr>
          </a:p>
          <a:p>
            <a:pPr algn="ctr">
              <a:lnSpc>
                <a:spcPts val="13770"/>
              </a:lnSpc>
              <a:spcBef>
                <a:spcPct val="0"/>
              </a:spcBef>
            </a:pPr>
          </a:p>
        </p:txBody>
      </p:sp>
      <p:sp>
        <p:nvSpPr>
          <p:cNvPr name="TextBox 6" id="6"/>
          <p:cNvSpPr txBox="true"/>
          <p:nvPr/>
        </p:nvSpPr>
        <p:spPr>
          <a:xfrm rot="0">
            <a:off x="11035951" y="4325215"/>
            <a:ext cx="7252049" cy="1809767"/>
          </a:xfrm>
          <a:prstGeom prst="rect">
            <a:avLst/>
          </a:prstGeom>
        </p:spPr>
        <p:txBody>
          <a:bodyPr anchor="t" rtlCol="false" tIns="0" lIns="0" bIns="0" rIns="0">
            <a:spAutoFit/>
          </a:bodyPr>
          <a:lstStyle/>
          <a:p>
            <a:pPr algn="ctr">
              <a:lnSpc>
                <a:spcPts val="2890"/>
              </a:lnSpc>
            </a:pPr>
            <a:r>
              <a:rPr lang="en-US" sz="2580">
                <a:solidFill>
                  <a:srgbClr val="000000"/>
                </a:solidFill>
                <a:latin typeface="Montserrat Semi-Bold"/>
              </a:rPr>
              <a:t>         q=df["MINIMUM_PAYMENTS"].quantile(.99)</a:t>
            </a:r>
          </a:p>
          <a:p>
            <a:pPr algn="ctr">
              <a:lnSpc>
                <a:spcPts val="2890"/>
              </a:lnSpc>
            </a:pPr>
          </a:p>
          <a:p>
            <a:pPr algn="ctr">
              <a:lnSpc>
                <a:spcPts val="2890"/>
              </a:lnSpc>
            </a:pPr>
            <a:r>
              <a:rPr lang="en-US" sz="2580">
                <a:solidFill>
                  <a:srgbClr val="000000"/>
                </a:solidFill>
                <a:latin typeface="Montserrat Semi-Bold"/>
              </a:rPr>
              <a:t>cdf=df[df["MINIMUM_PAYMENTS"]&lt;q]</a:t>
            </a:r>
          </a:p>
          <a:p>
            <a:pPr algn="ctr">
              <a:lnSpc>
                <a:spcPts val="2890"/>
              </a:lnSpc>
              <a:spcBef>
                <a:spcPct val="0"/>
              </a:spcBef>
            </a:pPr>
          </a:p>
        </p:txBody>
      </p:sp>
      <p:sp>
        <p:nvSpPr>
          <p:cNvPr name="TextBox 7" id="7"/>
          <p:cNvSpPr txBox="true"/>
          <p:nvPr/>
        </p:nvSpPr>
        <p:spPr>
          <a:xfrm rot="0">
            <a:off x="11035951" y="6571266"/>
            <a:ext cx="6193327" cy="1449508"/>
          </a:xfrm>
          <a:prstGeom prst="rect">
            <a:avLst/>
          </a:prstGeom>
        </p:spPr>
        <p:txBody>
          <a:bodyPr anchor="t" rtlCol="false" tIns="0" lIns="0" bIns="0" rIns="0">
            <a:spAutoFit/>
          </a:bodyPr>
          <a:lstStyle/>
          <a:p>
            <a:pPr algn="ctr">
              <a:lnSpc>
                <a:spcPts val="2890"/>
              </a:lnSpc>
            </a:pPr>
            <a:r>
              <a:rPr lang="en-US" sz="2581">
                <a:solidFill>
                  <a:srgbClr val="000000"/>
                </a:solidFill>
                <a:latin typeface="Montserrat Semi-Bold"/>
              </a:rPr>
              <a:t>       q=cdf["PAYMENTS"].quantile(.99)</a:t>
            </a:r>
          </a:p>
          <a:p>
            <a:pPr algn="ctr">
              <a:lnSpc>
                <a:spcPts val="2890"/>
              </a:lnSpc>
            </a:pPr>
          </a:p>
          <a:p>
            <a:pPr algn="ctr">
              <a:lnSpc>
                <a:spcPts val="2890"/>
              </a:lnSpc>
            </a:pPr>
            <a:r>
              <a:rPr lang="en-US" sz="2581">
                <a:solidFill>
                  <a:srgbClr val="000000"/>
                </a:solidFill>
                <a:latin typeface="Montserrat Semi-Bold"/>
              </a:rPr>
              <a:t>cdf=cdf[cdf["PAYMENTS"]&lt;q]</a:t>
            </a:r>
          </a:p>
          <a:p>
            <a:pPr algn="ctr">
              <a:lnSpc>
                <a:spcPts val="289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21111" r="0" b="-21111"/>
            </a:stretch>
          </a:blipFill>
        </p:spPr>
      </p:sp>
      <p:sp>
        <p:nvSpPr>
          <p:cNvPr name="Freeform 3" id="3"/>
          <p:cNvSpPr/>
          <p:nvPr/>
        </p:nvSpPr>
        <p:spPr>
          <a:xfrm flipH="false" flipV="false" rot="0">
            <a:off x="0" y="0"/>
            <a:ext cx="9968129" cy="7597150"/>
          </a:xfrm>
          <a:custGeom>
            <a:avLst/>
            <a:gdLst/>
            <a:ahLst/>
            <a:cxnLst/>
            <a:rect r="r" b="b" t="t" l="l"/>
            <a:pathLst>
              <a:path h="7597150" w="9968129">
                <a:moveTo>
                  <a:pt x="0" y="0"/>
                </a:moveTo>
                <a:lnTo>
                  <a:pt x="9968129" y="0"/>
                </a:lnTo>
                <a:lnTo>
                  <a:pt x="9968129" y="7597150"/>
                </a:lnTo>
                <a:lnTo>
                  <a:pt x="0" y="7597150"/>
                </a:lnTo>
                <a:lnTo>
                  <a:pt x="0" y="0"/>
                </a:lnTo>
                <a:close/>
              </a:path>
            </a:pathLst>
          </a:custGeom>
          <a:blipFill>
            <a:blip r:embed="rId3"/>
            <a:stretch>
              <a:fillRect l="0" t="0" r="0" b="0"/>
            </a:stretch>
          </a:blipFill>
        </p:spPr>
      </p:sp>
      <p:sp>
        <p:nvSpPr>
          <p:cNvPr name="TextBox 4" id="4"/>
          <p:cNvSpPr txBox="true"/>
          <p:nvPr/>
        </p:nvSpPr>
        <p:spPr>
          <a:xfrm rot="0">
            <a:off x="9968129" y="19050"/>
            <a:ext cx="8319871" cy="731070"/>
          </a:xfrm>
          <a:prstGeom prst="rect">
            <a:avLst/>
          </a:prstGeom>
        </p:spPr>
        <p:txBody>
          <a:bodyPr anchor="t" rtlCol="false" tIns="0" lIns="0" bIns="0" rIns="0">
            <a:spAutoFit/>
          </a:bodyPr>
          <a:lstStyle/>
          <a:p>
            <a:pPr>
              <a:lnSpc>
                <a:spcPts val="2890"/>
              </a:lnSpc>
              <a:spcBef>
                <a:spcPct val="0"/>
              </a:spcBef>
            </a:pPr>
            <a:r>
              <a:rPr lang="en-US" sz="2580">
                <a:solidFill>
                  <a:srgbClr val="000000"/>
                </a:solidFill>
                <a:latin typeface="Montserrat Semi-Bold Italics"/>
              </a:rPr>
              <a:t>Elbow metodu bize optimal küme sayımızı belirlemede yardımcı olan bir metottur.</a:t>
            </a:r>
          </a:p>
        </p:txBody>
      </p:sp>
      <p:sp>
        <p:nvSpPr>
          <p:cNvPr name="TextBox 5" id="5"/>
          <p:cNvSpPr txBox="true"/>
          <p:nvPr/>
        </p:nvSpPr>
        <p:spPr>
          <a:xfrm rot="0">
            <a:off x="9968129" y="1047750"/>
            <a:ext cx="8319871" cy="1093020"/>
          </a:xfrm>
          <a:prstGeom prst="rect">
            <a:avLst/>
          </a:prstGeom>
        </p:spPr>
        <p:txBody>
          <a:bodyPr anchor="t" rtlCol="false" tIns="0" lIns="0" bIns="0" rIns="0">
            <a:spAutoFit/>
          </a:bodyPr>
          <a:lstStyle/>
          <a:p>
            <a:pPr>
              <a:lnSpc>
                <a:spcPts val="2890"/>
              </a:lnSpc>
              <a:spcBef>
                <a:spcPct val="0"/>
              </a:spcBef>
            </a:pPr>
            <a:r>
              <a:rPr lang="en-US" sz="2580">
                <a:solidFill>
                  <a:srgbClr val="000000"/>
                </a:solidFill>
                <a:latin typeface="Montserrat Semi-Bold Italics"/>
              </a:rPr>
              <a:t>Yatay eksende küme sayısını, dikey eksende ise her kümenin içindeki varyansın (WCSS) toplamını temsil eden bir grafik oluşturdum.</a:t>
            </a:r>
          </a:p>
        </p:txBody>
      </p:sp>
      <p:sp>
        <p:nvSpPr>
          <p:cNvPr name="TextBox 6" id="6"/>
          <p:cNvSpPr txBox="true"/>
          <p:nvPr/>
        </p:nvSpPr>
        <p:spPr>
          <a:xfrm rot="0">
            <a:off x="9968129" y="2436045"/>
            <a:ext cx="8102714" cy="2178870"/>
          </a:xfrm>
          <a:prstGeom prst="rect">
            <a:avLst/>
          </a:prstGeom>
        </p:spPr>
        <p:txBody>
          <a:bodyPr anchor="t" rtlCol="false" tIns="0" lIns="0" bIns="0" rIns="0">
            <a:spAutoFit/>
          </a:bodyPr>
          <a:lstStyle/>
          <a:p>
            <a:pPr>
              <a:lnSpc>
                <a:spcPts val="2890"/>
              </a:lnSpc>
              <a:spcBef>
                <a:spcPct val="0"/>
              </a:spcBef>
            </a:pPr>
            <a:r>
              <a:rPr lang="en-US" sz="2580">
                <a:solidFill>
                  <a:srgbClr val="000000"/>
                </a:solidFill>
                <a:latin typeface="Montserrat Semi-Bold Italics"/>
              </a:rPr>
              <a:t>Elbow Method'u uyguladığımızda, küme sayısı arttıkça WCSS değerinin genellikle azaldığını görüyoruz. Bu durum, her bir kümenin daha fazla veri noktasına sahip olduğu ve daha az içsel varyansa sahip olduğu anlamına gelmektedir.</a:t>
            </a:r>
          </a:p>
        </p:txBody>
      </p:sp>
      <p:sp>
        <p:nvSpPr>
          <p:cNvPr name="TextBox 7" id="7"/>
          <p:cNvSpPr txBox="true"/>
          <p:nvPr/>
        </p:nvSpPr>
        <p:spPr>
          <a:xfrm rot="0">
            <a:off x="9968129" y="4968465"/>
            <a:ext cx="8319871" cy="1093020"/>
          </a:xfrm>
          <a:prstGeom prst="rect">
            <a:avLst/>
          </a:prstGeom>
        </p:spPr>
        <p:txBody>
          <a:bodyPr anchor="t" rtlCol="false" tIns="0" lIns="0" bIns="0" rIns="0">
            <a:spAutoFit/>
          </a:bodyPr>
          <a:lstStyle/>
          <a:p>
            <a:pPr>
              <a:lnSpc>
                <a:spcPts val="2890"/>
              </a:lnSpc>
              <a:spcBef>
                <a:spcPct val="0"/>
              </a:spcBef>
            </a:pPr>
            <a:r>
              <a:rPr lang="en-US" sz="2580">
                <a:solidFill>
                  <a:srgbClr val="000000"/>
                </a:solidFill>
                <a:latin typeface="Montserrat Semi-Bold Italics"/>
              </a:rPr>
              <a:t>Grafikte "dirsek noktası" görüyoruz. Bu, küme sayısı arttıkça WCSS'nin daha hızlı düşmeyi bıraktığı noktadır. </a:t>
            </a:r>
          </a:p>
        </p:txBody>
      </p:sp>
      <p:sp>
        <p:nvSpPr>
          <p:cNvPr name="TextBox 8" id="8"/>
          <p:cNvSpPr txBox="true"/>
          <p:nvPr/>
        </p:nvSpPr>
        <p:spPr>
          <a:xfrm rot="0">
            <a:off x="9968129" y="6413910"/>
            <a:ext cx="7949935" cy="1816920"/>
          </a:xfrm>
          <a:prstGeom prst="rect">
            <a:avLst/>
          </a:prstGeom>
        </p:spPr>
        <p:txBody>
          <a:bodyPr anchor="t" rtlCol="false" tIns="0" lIns="0" bIns="0" rIns="0">
            <a:spAutoFit/>
          </a:bodyPr>
          <a:lstStyle/>
          <a:p>
            <a:pPr>
              <a:lnSpc>
                <a:spcPts val="2890"/>
              </a:lnSpc>
              <a:spcBef>
                <a:spcPct val="0"/>
              </a:spcBef>
            </a:pPr>
            <a:r>
              <a:rPr lang="en-US" sz="2580">
                <a:solidFill>
                  <a:srgbClr val="000000"/>
                </a:solidFill>
                <a:latin typeface="Montserrat Semi-Bold Italics"/>
              </a:rPr>
              <a:t>Optimal küme sayısı en iyi sonucu verecektir çünkü fazla küme sayısının modeli aşırı öğrenmeye yönlendirebileceğini ve genelleme performansını olumsuz etkileyebileceğini biliyoruz.</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21111" r="0" b="-21111"/>
            </a:stretch>
          </a:blipFill>
        </p:spPr>
      </p:sp>
      <p:sp>
        <p:nvSpPr>
          <p:cNvPr name="Freeform 3" id="3"/>
          <p:cNvSpPr/>
          <p:nvPr/>
        </p:nvSpPr>
        <p:spPr>
          <a:xfrm flipH="false" flipV="false" rot="0">
            <a:off x="0" y="0"/>
            <a:ext cx="12697573" cy="4812420"/>
          </a:xfrm>
          <a:custGeom>
            <a:avLst/>
            <a:gdLst/>
            <a:ahLst/>
            <a:cxnLst/>
            <a:rect r="r" b="b" t="t" l="l"/>
            <a:pathLst>
              <a:path h="4812420" w="12697573">
                <a:moveTo>
                  <a:pt x="0" y="0"/>
                </a:moveTo>
                <a:lnTo>
                  <a:pt x="12697573" y="0"/>
                </a:lnTo>
                <a:lnTo>
                  <a:pt x="12697573" y="4812420"/>
                </a:lnTo>
                <a:lnTo>
                  <a:pt x="0" y="4812420"/>
                </a:lnTo>
                <a:lnTo>
                  <a:pt x="0" y="0"/>
                </a:lnTo>
                <a:close/>
              </a:path>
            </a:pathLst>
          </a:custGeom>
          <a:blipFill>
            <a:blip r:embed="rId3"/>
            <a:stretch>
              <a:fillRect l="-1453" t="0" r="-223" b="-184814"/>
            </a:stretch>
          </a:blipFill>
        </p:spPr>
      </p:sp>
      <p:sp>
        <p:nvSpPr>
          <p:cNvPr name="Freeform 4" id="4"/>
          <p:cNvSpPr/>
          <p:nvPr/>
        </p:nvSpPr>
        <p:spPr>
          <a:xfrm flipH="false" flipV="false" rot="0">
            <a:off x="0" y="5502205"/>
            <a:ext cx="12697573" cy="6259512"/>
          </a:xfrm>
          <a:custGeom>
            <a:avLst/>
            <a:gdLst/>
            <a:ahLst/>
            <a:cxnLst/>
            <a:rect r="r" b="b" t="t" l="l"/>
            <a:pathLst>
              <a:path h="6259512" w="12697573">
                <a:moveTo>
                  <a:pt x="0" y="0"/>
                </a:moveTo>
                <a:lnTo>
                  <a:pt x="12697573" y="0"/>
                </a:lnTo>
                <a:lnTo>
                  <a:pt x="12697573" y="6259511"/>
                </a:lnTo>
                <a:lnTo>
                  <a:pt x="0" y="6259511"/>
                </a:lnTo>
                <a:lnTo>
                  <a:pt x="0" y="0"/>
                </a:lnTo>
                <a:close/>
              </a:path>
            </a:pathLst>
          </a:custGeom>
          <a:blipFill>
            <a:blip r:embed="rId4"/>
            <a:stretch>
              <a:fillRect l="-321" t="0" r="-321" b="-116742"/>
            </a:stretch>
          </a:blipFill>
        </p:spPr>
      </p:sp>
      <p:sp>
        <p:nvSpPr>
          <p:cNvPr name="TextBox 5" id="5"/>
          <p:cNvSpPr txBox="true"/>
          <p:nvPr/>
        </p:nvSpPr>
        <p:spPr>
          <a:xfrm rot="0">
            <a:off x="12697573" y="2154658"/>
            <a:ext cx="5440799" cy="522154"/>
          </a:xfrm>
          <a:prstGeom prst="rect">
            <a:avLst/>
          </a:prstGeom>
        </p:spPr>
        <p:txBody>
          <a:bodyPr anchor="t" rtlCol="false" tIns="0" lIns="0" bIns="0" rIns="0">
            <a:spAutoFit/>
          </a:bodyPr>
          <a:lstStyle/>
          <a:p>
            <a:pPr algn="ctr">
              <a:lnSpc>
                <a:spcPts val="4010"/>
              </a:lnSpc>
              <a:spcBef>
                <a:spcPct val="0"/>
              </a:spcBef>
            </a:pPr>
            <a:r>
              <a:rPr lang="en-US" sz="3580">
                <a:solidFill>
                  <a:srgbClr val="000000"/>
                </a:solidFill>
                <a:latin typeface="Montserrat Semi-Bold"/>
              </a:rPr>
              <a:t>Correlation Before PCA</a:t>
            </a:r>
          </a:p>
        </p:txBody>
      </p:sp>
      <p:sp>
        <p:nvSpPr>
          <p:cNvPr name="TextBox 6" id="6"/>
          <p:cNvSpPr txBox="true"/>
          <p:nvPr/>
        </p:nvSpPr>
        <p:spPr>
          <a:xfrm rot="0">
            <a:off x="12891942" y="7603407"/>
            <a:ext cx="5052060" cy="522154"/>
          </a:xfrm>
          <a:prstGeom prst="rect">
            <a:avLst/>
          </a:prstGeom>
        </p:spPr>
        <p:txBody>
          <a:bodyPr anchor="t" rtlCol="false" tIns="0" lIns="0" bIns="0" rIns="0">
            <a:spAutoFit/>
          </a:bodyPr>
          <a:lstStyle/>
          <a:p>
            <a:pPr algn="ctr">
              <a:lnSpc>
                <a:spcPts val="4010"/>
              </a:lnSpc>
              <a:spcBef>
                <a:spcPct val="0"/>
              </a:spcBef>
            </a:pPr>
            <a:r>
              <a:rPr lang="en-US" sz="3580">
                <a:solidFill>
                  <a:srgbClr val="000000"/>
                </a:solidFill>
                <a:latin typeface="Montserrat Semi-Bold"/>
              </a:rPr>
              <a:t>Correlation After PCA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21111" r="0" b="-21111"/>
            </a:stretch>
          </a:blipFill>
        </p:spPr>
      </p:sp>
      <p:sp>
        <p:nvSpPr>
          <p:cNvPr name="Freeform 3" id="3"/>
          <p:cNvSpPr/>
          <p:nvPr/>
        </p:nvSpPr>
        <p:spPr>
          <a:xfrm flipH="false" flipV="false" rot="0">
            <a:off x="0" y="0"/>
            <a:ext cx="10719227" cy="10287000"/>
          </a:xfrm>
          <a:custGeom>
            <a:avLst/>
            <a:gdLst/>
            <a:ahLst/>
            <a:cxnLst/>
            <a:rect r="r" b="b" t="t" l="l"/>
            <a:pathLst>
              <a:path h="10287000" w="10719227">
                <a:moveTo>
                  <a:pt x="0" y="0"/>
                </a:moveTo>
                <a:lnTo>
                  <a:pt x="10719227" y="0"/>
                </a:lnTo>
                <a:lnTo>
                  <a:pt x="10719227"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10719227" y="86712"/>
            <a:ext cx="7568773" cy="1903026"/>
          </a:xfrm>
          <a:prstGeom prst="rect">
            <a:avLst/>
          </a:prstGeom>
        </p:spPr>
        <p:txBody>
          <a:bodyPr anchor="t" rtlCol="false" tIns="0" lIns="0" bIns="0" rIns="0">
            <a:spAutoFit/>
          </a:bodyPr>
          <a:lstStyle/>
          <a:p>
            <a:pPr>
              <a:lnSpc>
                <a:spcPts val="1882"/>
              </a:lnSpc>
            </a:pPr>
            <a:r>
              <a:rPr lang="en-US" sz="1680">
                <a:solidFill>
                  <a:srgbClr val="507C43"/>
                </a:solidFill>
                <a:latin typeface="Montserrat Semi-Bold"/>
              </a:rPr>
              <a:t>Küme 0 :</a:t>
            </a:r>
            <a:r>
              <a:rPr lang="en-US" sz="1680">
                <a:solidFill>
                  <a:srgbClr val="000000"/>
                </a:solidFill>
                <a:latin typeface="Montserrat Semi-Bold"/>
              </a:rPr>
              <a:t> Bu küme düşük harcama yapan ve kredi limiti sınırlı olan müşterileri içerir.</a:t>
            </a:r>
            <a:r>
              <a:rPr lang="en-US" sz="1680">
                <a:solidFill>
                  <a:srgbClr val="000000"/>
                </a:solidFill>
                <a:latin typeface="Montserrat Semi-Bold"/>
              </a:rPr>
              <a:t> </a:t>
            </a:r>
          </a:p>
          <a:p>
            <a:pPr>
              <a:lnSpc>
                <a:spcPts val="1882"/>
              </a:lnSpc>
            </a:pPr>
          </a:p>
          <a:p>
            <a:pPr marL="362861" indent="-181430" lvl="1">
              <a:lnSpc>
                <a:spcPts val="1882"/>
              </a:lnSpc>
              <a:buFont typeface="Arial"/>
              <a:buChar char="•"/>
            </a:pPr>
            <a:r>
              <a:rPr lang="en-US" sz="1680">
                <a:solidFill>
                  <a:srgbClr val="000000"/>
                </a:solidFill>
                <a:latin typeface="Montserrat Semi-Bold"/>
              </a:rPr>
              <a:t>Düşük fiyatlı ürün veya hizmetler sunarak bu müşterileri çekebiliriz.</a:t>
            </a:r>
          </a:p>
          <a:p>
            <a:pPr>
              <a:lnSpc>
                <a:spcPts val="1882"/>
              </a:lnSpc>
            </a:pPr>
          </a:p>
          <a:p>
            <a:pPr marL="362861" indent="-181430" lvl="1">
              <a:lnSpc>
                <a:spcPts val="1882"/>
              </a:lnSpc>
              <a:buFont typeface="Arial"/>
              <a:buChar char="•"/>
            </a:pPr>
            <a:r>
              <a:rPr lang="en-US" sz="1680">
                <a:solidFill>
                  <a:srgbClr val="000000"/>
                </a:solidFill>
                <a:latin typeface="Montserrat Semi-Bold"/>
              </a:rPr>
              <a:t>Kredi limiti artırımı veya kredi kartı teklifleri ile müşterilere daha fazla harcama yapma fırsatı sunabiliriz.</a:t>
            </a:r>
          </a:p>
        </p:txBody>
      </p:sp>
      <p:sp>
        <p:nvSpPr>
          <p:cNvPr name="TextBox 5" id="5"/>
          <p:cNvSpPr txBox="true"/>
          <p:nvPr/>
        </p:nvSpPr>
        <p:spPr>
          <a:xfrm rot="0">
            <a:off x="10719227" y="2559334"/>
            <a:ext cx="7568773" cy="1903026"/>
          </a:xfrm>
          <a:prstGeom prst="rect">
            <a:avLst/>
          </a:prstGeom>
        </p:spPr>
        <p:txBody>
          <a:bodyPr anchor="t" rtlCol="false" tIns="0" lIns="0" bIns="0" rIns="0">
            <a:spAutoFit/>
          </a:bodyPr>
          <a:lstStyle/>
          <a:p>
            <a:pPr>
              <a:lnSpc>
                <a:spcPts val="1882"/>
              </a:lnSpc>
            </a:pPr>
            <a:r>
              <a:rPr lang="en-US" sz="1680">
                <a:solidFill>
                  <a:srgbClr val="FE261C"/>
                </a:solidFill>
                <a:latin typeface="Montserrat Semi-Bold"/>
              </a:rPr>
              <a:t>Kü﻿me 1 :</a:t>
            </a:r>
            <a:r>
              <a:rPr lang="en-US" sz="1680">
                <a:solidFill>
                  <a:srgbClr val="000000"/>
                </a:solidFill>
                <a:latin typeface="Montserrat Semi-Bold"/>
              </a:rPr>
              <a:t> Bu küme daha yüksek harcama yapan müşterileri içerir ancak minimum ödemelerini düzenli olarak yapmayanları da içerir.</a:t>
            </a:r>
          </a:p>
          <a:p>
            <a:pPr>
              <a:lnSpc>
                <a:spcPts val="1882"/>
              </a:lnSpc>
            </a:pPr>
          </a:p>
          <a:p>
            <a:pPr marL="362861" indent="-181430" lvl="1">
              <a:lnSpc>
                <a:spcPts val="1882"/>
              </a:lnSpc>
              <a:buFont typeface="Arial"/>
              <a:buChar char="•"/>
            </a:pPr>
            <a:r>
              <a:rPr lang="en-US" sz="1680">
                <a:solidFill>
                  <a:srgbClr val="000000"/>
                </a:solidFill>
                <a:latin typeface="Montserrat Semi-Bold"/>
              </a:rPr>
              <a:t>Ödeme hatırlatmaları veya otomatik ödeme seçenekleri sunarak minimum ödemeleri zamanında yapmalarını teşvik edebiliriz.</a:t>
            </a:r>
          </a:p>
          <a:p>
            <a:pPr>
              <a:lnSpc>
                <a:spcPts val="1882"/>
              </a:lnSpc>
            </a:pPr>
          </a:p>
          <a:p>
            <a:pPr marL="362861" indent="-181430" lvl="1">
              <a:lnSpc>
                <a:spcPts val="1882"/>
              </a:lnSpc>
              <a:buFont typeface="Arial"/>
              <a:buChar char="•"/>
            </a:pPr>
            <a:r>
              <a:rPr lang="en-US" sz="1680">
                <a:solidFill>
                  <a:srgbClr val="000000"/>
                </a:solidFill>
                <a:latin typeface="Montserrat Semi-Bold"/>
              </a:rPr>
              <a:t>Yüksek değerli ürün veya hizmetler için özel teklifler sunarak harcamalarını artırabiliriz.</a:t>
            </a:r>
          </a:p>
        </p:txBody>
      </p:sp>
      <p:sp>
        <p:nvSpPr>
          <p:cNvPr name="TextBox 6" id="6"/>
          <p:cNvSpPr txBox="true"/>
          <p:nvPr/>
        </p:nvSpPr>
        <p:spPr>
          <a:xfrm rot="0">
            <a:off x="10719227" y="5099619"/>
            <a:ext cx="7568773" cy="1903026"/>
          </a:xfrm>
          <a:prstGeom prst="rect">
            <a:avLst/>
          </a:prstGeom>
        </p:spPr>
        <p:txBody>
          <a:bodyPr anchor="t" rtlCol="false" tIns="0" lIns="0" bIns="0" rIns="0">
            <a:spAutoFit/>
          </a:bodyPr>
          <a:lstStyle/>
          <a:p>
            <a:pPr>
              <a:lnSpc>
                <a:spcPts val="1882"/>
              </a:lnSpc>
            </a:pPr>
            <a:r>
              <a:rPr lang="en-US" sz="1680">
                <a:solidFill>
                  <a:srgbClr val="F7A516"/>
                </a:solidFill>
                <a:latin typeface="Montserrat Semi-Bold"/>
              </a:rPr>
              <a:t>Küme 2 :</a:t>
            </a:r>
            <a:r>
              <a:rPr lang="en-US" sz="1680">
                <a:solidFill>
                  <a:srgbClr val="000000"/>
                </a:solidFill>
                <a:latin typeface="Montserrat Semi-Bold"/>
              </a:rPr>
              <a:t> Bu küme müşterileri yüksek harcama yapma eğilimindedir ve kredi limitleri yüksektir.</a:t>
            </a:r>
          </a:p>
          <a:p>
            <a:pPr>
              <a:lnSpc>
                <a:spcPts val="1882"/>
              </a:lnSpc>
            </a:pPr>
          </a:p>
          <a:p>
            <a:pPr marL="362861" indent="-181430" lvl="1">
              <a:lnSpc>
                <a:spcPts val="1882"/>
              </a:lnSpc>
              <a:buFont typeface="Arial"/>
              <a:buChar char="•"/>
            </a:pPr>
            <a:r>
              <a:rPr lang="en-US" sz="1680">
                <a:solidFill>
                  <a:srgbClr val="000000"/>
                </a:solidFill>
                <a:latin typeface="Montserrat Semi-Bold"/>
              </a:rPr>
              <a:t>Lüks ürün veya hizmetler için özel kampanyalar düzenleyerek bu müşterileri hedefleyebiliriz.</a:t>
            </a:r>
          </a:p>
          <a:p>
            <a:pPr>
              <a:lnSpc>
                <a:spcPts val="1882"/>
              </a:lnSpc>
            </a:pPr>
          </a:p>
          <a:p>
            <a:pPr marL="362861" indent="-181430" lvl="1">
              <a:lnSpc>
                <a:spcPts val="1882"/>
              </a:lnSpc>
              <a:buFont typeface="Arial"/>
              <a:buChar char="•"/>
            </a:pPr>
            <a:r>
              <a:rPr lang="en-US" sz="1680">
                <a:solidFill>
                  <a:srgbClr val="000000"/>
                </a:solidFill>
                <a:latin typeface="Montserrat Semi-Bold"/>
              </a:rPr>
              <a:t>Yüksek kredi limiti sunarak büyük harcamaları destekleyebilir ve müşteri memnuniyetini artırabiliriz.</a:t>
            </a:r>
          </a:p>
        </p:txBody>
      </p:sp>
      <p:sp>
        <p:nvSpPr>
          <p:cNvPr name="TextBox 7" id="7"/>
          <p:cNvSpPr txBox="true"/>
          <p:nvPr/>
        </p:nvSpPr>
        <p:spPr>
          <a:xfrm rot="0">
            <a:off x="10719227" y="7669599"/>
            <a:ext cx="7568773" cy="2617401"/>
          </a:xfrm>
          <a:prstGeom prst="rect">
            <a:avLst/>
          </a:prstGeom>
        </p:spPr>
        <p:txBody>
          <a:bodyPr anchor="t" rtlCol="false" tIns="0" lIns="0" bIns="0" rIns="0">
            <a:spAutoFit/>
          </a:bodyPr>
          <a:lstStyle/>
          <a:p>
            <a:pPr>
              <a:lnSpc>
                <a:spcPts val="1882"/>
              </a:lnSpc>
            </a:pPr>
            <a:r>
              <a:rPr lang="en-US" sz="1680">
                <a:solidFill>
                  <a:srgbClr val="5E17EB"/>
                </a:solidFill>
                <a:latin typeface="Montserrat Semi-Bold"/>
              </a:rPr>
              <a:t>Küme 3 :</a:t>
            </a:r>
            <a:r>
              <a:rPr lang="en-US" sz="1680">
                <a:solidFill>
                  <a:srgbClr val="000000"/>
                </a:solidFill>
                <a:latin typeface="Montserrat Semi-Bold"/>
              </a:rPr>
              <a:t> Bu küme düşük harcama yapma eğiliminde olan müşterileri içerir. </a:t>
            </a:r>
          </a:p>
          <a:p>
            <a:pPr>
              <a:lnSpc>
                <a:spcPts val="1882"/>
              </a:lnSpc>
            </a:pPr>
          </a:p>
          <a:p>
            <a:pPr marL="362861" indent="-181430" lvl="1">
              <a:lnSpc>
                <a:spcPts val="1882"/>
              </a:lnSpc>
              <a:buFont typeface="Arial"/>
              <a:buChar char="•"/>
            </a:pPr>
            <a:r>
              <a:rPr lang="en-US" sz="1680">
                <a:solidFill>
                  <a:srgbClr val="000000"/>
                </a:solidFill>
                <a:latin typeface="Montserrat Semi-Bold"/>
              </a:rPr>
              <a:t>Düşük fiyatlı ürünler veya hizmetler sunarak bu müşterileri çekebiliriz. Bunlar temel ihtiyaç ürünleri olabilir.</a:t>
            </a:r>
          </a:p>
          <a:p>
            <a:pPr>
              <a:lnSpc>
                <a:spcPts val="1882"/>
              </a:lnSpc>
            </a:pPr>
          </a:p>
          <a:p>
            <a:pPr marL="362861" indent="-181430" lvl="1">
              <a:lnSpc>
                <a:spcPts val="1882"/>
              </a:lnSpc>
              <a:buFont typeface="Arial"/>
              <a:buChar char="•"/>
            </a:pPr>
            <a:r>
              <a:rPr lang="en-US" sz="1680">
                <a:solidFill>
                  <a:srgbClr val="000000"/>
                </a:solidFill>
                <a:latin typeface="Montserrat Semi-Bold"/>
              </a:rPr>
              <a:t>Harcama yapmaya teşvik etmek için sınırlı süreli indirimler veya teklifler sunabiliriz.</a:t>
            </a:r>
          </a:p>
          <a:p>
            <a:pPr>
              <a:lnSpc>
                <a:spcPts val="1882"/>
              </a:lnSpc>
            </a:pPr>
          </a:p>
          <a:p>
            <a:pPr marL="362861" indent="-181430" lvl="1">
              <a:lnSpc>
                <a:spcPts val="1882"/>
              </a:lnSpc>
              <a:buFont typeface="Arial"/>
              <a:buChar char="•"/>
            </a:pPr>
            <a:r>
              <a:rPr lang="en-US" sz="1680">
                <a:solidFill>
                  <a:srgbClr val="000000"/>
                </a:solidFill>
                <a:latin typeface="Montserrat Semi-Bold"/>
              </a:rPr>
              <a:t>Alışveriş sıklığını artırmak için özel kampanyalar veya ürün önerileri sunabiliriz.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DAFsf1z3W18</dc:identifier>
  <dcterms:modified xsi:type="dcterms:W3CDTF">2011-08-01T06:04:30Z</dcterms:modified>
  <cp:revision>1</cp:revision>
  <dc:title>Siyah Gri Profesyonel Bütçe Toplantı Sunumu</dc:title>
</cp:coreProperties>
</file>